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63" r:id="rId5"/>
    <p:sldId id="262" r:id="rId6"/>
    <p:sldId id="264" r:id="rId7"/>
    <p:sldId id="265" r:id="rId8"/>
    <p:sldId id="266" r:id="rId9"/>
    <p:sldId id="268" r:id="rId10"/>
    <p:sldId id="269" r:id="rId11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3EDBF-3545-46A7-924A-220F7D57DD70}" type="datetimeFigureOut">
              <a:rPr lang="en-US" smtClean="0"/>
              <a:t>4/27/2012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DEB7D-6A39-491B-9C02-E2760DA9B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5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4/27/2012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4/27/2012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l"/>
            <a:r>
              <a:rPr lang="sr-Cyrl-RS" sz="3200" dirty="0" smtClean="0"/>
              <a:t>Визија рада и развоја Радне групе </a:t>
            </a:r>
            <a:br>
              <a:rPr lang="sr-Cyrl-RS" sz="3200" dirty="0" smtClean="0"/>
            </a:br>
            <a:r>
              <a:rPr lang="sr-Cyrl-RS" sz="3200" dirty="0" smtClean="0"/>
              <a:t>за едукацију и друштвено одговорно пословање Глобалног договора УН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>
                <a:solidFill>
                  <a:schemeClr val="tx1"/>
                </a:solidFill>
              </a:rPr>
              <a:t>Марјан Николић, Универзитет у Београду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 smtClean="0"/>
              <a:t>27. април 2012. године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sr-Cyrl-RS" dirty="0" smtClean="0"/>
              <a:t>Презентација визије рада и развоја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7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ХВАЛА!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tx1"/>
                </a:solidFill>
              </a:rPr>
              <a:t>Марјан Николић, Универзитет у Београду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/>
              <a:t>27. април 2012. </a:t>
            </a:r>
            <a:r>
              <a:rPr lang="sr-Cyrl-RS" dirty="0" smtClean="0"/>
              <a:t>године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120747" cy="365125"/>
          </a:xfrm>
        </p:spPr>
        <p:txBody>
          <a:bodyPr/>
          <a:lstStyle/>
          <a:p>
            <a:r>
              <a:rPr lang="sr-Cyrl-RS" dirty="0"/>
              <a:t>Презентација визије рада и развоја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7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sz="2800" dirty="0" smtClean="0"/>
              <a:t>РГ за едукацију и развој ДОП-а: до сада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Одржан је један </a:t>
            </a:r>
            <a:r>
              <a:rPr lang="ru-RU" sz="2000" dirty="0">
                <a:solidFill>
                  <a:schemeClr val="tx1"/>
                </a:solidFill>
              </a:rPr>
              <a:t>састанак у току године, на коме је договорено о смерницама даљег рада</a:t>
            </a:r>
            <a:r>
              <a:rPr lang="ru-RU" sz="2000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и</a:t>
            </a:r>
            <a:r>
              <a:rPr lang="ru-RU" dirty="0" smtClean="0">
                <a:solidFill>
                  <a:schemeClr val="tx1"/>
                </a:solidFill>
              </a:rPr>
              <a:t>ницијатива </a:t>
            </a:r>
            <a:r>
              <a:rPr lang="ru-RU" dirty="0">
                <a:solidFill>
                  <a:schemeClr val="tx1"/>
                </a:solidFill>
              </a:rPr>
              <a:t>за учлањење нових чланица РГ – образовних </a:t>
            </a:r>
            <a:r>
              <a:rPr lang="ru-RU" dirty="0" smtClean="0">
                <a:solidFill>
                  <a:schemeClr val="tx1"/>
                </a:solidFill>
              </a:rPr>
              <a:t>институција</a:t>
            </a:r>
            <a:endParaRPr lang="ru-RU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едукација </a:t>
            </a:r>
            <a:r>
              <a:rPr lang="ru-RU" dirty="0">
                <a:solidFill>
                  <a:schemeClr val="tx1"/>
                </a:solidFill>
              </a:rPr>
              <a:t>на тему “Друштвена одговорност образовних институција</a:t>
            </a:r>
            <a:r>
              <a:rPr lang="ru-RU" dirty="0" smtClean="0">
                <a:solidFill>
                  <a:schemeClr val="tx1"/>
                </a:solidFill>
              </a:rPr>
              <a:t>”</a:t>
            </a:r>
            <a:endParaRPr lang="ru-RU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одизање </a:t>
            </a:r>
            <a:r>
              <a:rPr lang="ru-RU" dirty="0">
                <a:solidFill>
                  <a:schemeClr val="tx1"/>
                </a:solidFill>
              </a:rPr>
              <a:t>капацитета наставног кадра за едуковање студената у области </a:t>
            </a:r>
            <a:r>
              <a:rPr lang="ru-RU" dirty="0" smtClean="0">
                <a:solidFill>
                  <a:schemeClr val="tx1"/>
                </a:solidFill>
              </a:rPr>
              <a:t>ДОП</a:t>
            </a:r>
            <a:endParaRPr lang="ru-RU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рганизовање </a:t>
            </a:r>
            <a:r>
              <a:rPr lang="ru-RU" dirty="0">
                <a:solidFill>
                  <a:schemeClr val="tx1"/>
                </a:solidFill>
              </a:rPr>
              <a:t>гостујућих предавања представника на образовним институцијама од октобра 2011. </a:t>
            </a:r>
            <a:r>
              <a:rPr lang="ru-RU" dirty="0" smtClean="0">
                <a:solidFill>
                  <a:schemeClr val="tx1"/>
                </a:solidFill>
              </a:rPr>
              <a:t>године</a:t>
            </a:r>
            <a:endParaRPr lang="ru-RU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снивање </a:t>
            </a:r>
            <a:r>
              <a:rPr lang="ru-RU" dirty="0">
                <a:solidFill>
                  <a:schemeClr val="tx1"/>
                </a:solidFill>
              </a:rPr>
              <a:t>студентске секције у оквиру Радне </a:t>
            </a:r>
            <a:r>
              <a:rPr lang="ru-RU" dirty="0" smtClean="0">
                <a:solidFill>
                  <a:schemeClr val="tx1"/>
                </a:solidFill>
              </a:rPr>
              <a:t>групе</a:t>
            </a:r>
            <a:endParaRPr lang="ru-RU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редлог организације истраживања, </a:t>
            </a:r>
            <a:r>
              <a:rPr lang="ru-RU" dirty="0" smtClean="0">
                <a:solidFill>
                  <a:schemeClr val="tx1"/>
                </a:solidFill>
              </a:rPr>
              <a:t>који</a:t>
            </a:r>
            <a:r>
              <a:rPr lang="sr-Cyrl-RS" dirty="0" smtClean="0">
                <a:solidFill>
                  <a:schemeClr val="tx1"/>
                </a:solidFill>
              </a:rPr>
              <a:t>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би се утврдило тренутно стање по питању заступљености ДОП-а у наставним и научним </a:t>
            </a:r>
            <a:r>
              <a:rPr lang="ru-RU" dirty="0" smtClean="0">
                <a:solidFill>
                  <a:schemeClr val="tx1"/>
                </a:solidFill>
              </a:rPr>
              <a:t>програмима и </a:t>
            </a:r>
            <a:r>
              <a:rPr lang="ru-RU" dirty="0" smtClean="0">
                <a:solidFill>
                  <a:schemeClr val="tx1"/>
                </a:solidFill>
              </a:rPr>
              <a:t>индентификовали професори и асистенти наклоњени теми ДОП-а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 smtClean="0"/>
              <a:t>27. април 2012. године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976731" cy="365125"/>
          </a:xfrm>
        </p:spPr>
        <p:txBody>
          <a:bodyPr/>
          <a:lstStyle/>
          <a:p>
            <a:r>
              <a:rPr lang="sr-Cyrl-RS" dirty="0"/>
              <a:t>Презентација визије рада и развоја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6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sz="2800" dirty="0" smtClean="0">
                <a:solidFill>
                  <a:srgbClr val="2F5897"/>
                </a:solidFill>
              </a:rPr>
              <a:t>Визија рада и развоја Радне групе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Иницијатива за учлањење нових чланица РГ са фокусом на образовне институције:</a:t>
            </a:r>
          </a:p>
          <a:p>
            <a:pPr marL="0" indent="0">
              <a:buNone/>
            </a:pPr>
            <a:endParaRPr lang="sr-Cyrl-RS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Универзитети: државни и приватни</a:t>
            </a:r>
          </a:p>
          <a:p>
            <a:pPr lvl="1">
              <a:buFont typeface="Arial" pitchFamily="34" charset="0"/>
              <a:buChar char="•"/>
            </a:pPr>
            <a:endParaRPr lang="sr-Cyrl-RS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Академије струковних студија</a:t>
            </a:r>
          </a:p>
          <a:p>
            <a:pPr lvl="1">
              <a:buFont typeface="Arial" pitchFamily="34" charset="0"/>
              <a:buChar char="•"/>
            </a:pPr>
            <a:endParaRPr lang="sr-Cyrl-RS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Високе школе</a:t>
            </a:r>
          </a:p>
          <a:p>
            <a:pPr lvl="1">
              <a:buFont typeface="Arial" pitchFamily="34" charset="0"/>
              <a:buChar char="•"/>
            </a:pPr>
            <a:endParaRPr lang="sr-Cyrl-RS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Високе школе струковних студија</a:t>
            </a:r>
            <a:endParaRPr lang="sr-Cyrl-RS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sr-Cyrl-RS" b="1" dirty="0" smtClean="0">
              <a:solidFill>
                <a:schemeClr val="tx1"/>
              </a:solidFill>
            </a:endParaRPr>
          </a:p>
          <a:p>
            <a:pPr marL="5715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Временски оквир: до краја јуна 2012. године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 smtClean="0"/>
              <a:t>27, април 2012. године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048739" cy="365125"/>
          </a:xfrm>
        </p:spPr>
        <p:txBody>
          <a:bodyPr/>
          <a:lstStyle/>
          <a:p>
            <a:r>
              <a:rPr lang="sr-Cyrl-RS" dirty="0"/>
              <a:t>Презентација визије рада и развоја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sz="2800" dirty="0">
                <a:solidFill>
                  <a:srgbClr val="2F5897"/>
                </a:solidFill>
              </a:rPr>
              <a:t>Визија рада и развоја Радне групе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Повезивање са кровном студентском организацијом</a:t>
            </a:r>
          </a:p>
          <a:p>
            <a:pPr marL="0" indent="0">
              <a:buNone/>
            </a:pP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Студентска </a:t>
            </a:r>
            <a:r>
              <a:rPr lang="ru-RU" dirty="0">
                <a:solidFill>
                  <a:schemeClr val="tx1"/>
                </a:solidFill>
              </a:rPr>
              <a:t>конференција универзитетâ Србије </a:t>
            </a:r>
            <a:endParaRPr lang="ru-RU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аутономно </a:t>
            </a:r>
            <a:r>
              <a:rPr lang="ru-RU" dirty="0">
                <a:solidFill>
                  <a:schemeClr val="tx1"/>
                </a:solidFill>
              </a:rPr>
              <a:t>представничко тело студената свих акредитованих универзитета </a:t>
            </a:r>
            <a:r>
              <a:rPr lang="ru-RU" dirty="0" smtClean="0">
                <a:solidFill>
                  <a:schemeClr val="tx1"/>
                </a:solidFill>
              </a:rPr>
              <a:t>Србије</a:t>
            </a:r>
            <a:endParaRPr lang="ru-RU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основано </a:t>
            </a:r>
            <a:r>
              <a:rPr lang="ru-RU" dirty="0">
                <a:solidFill>
                  <a:schemeClr val="tx1"/>
                </a:solidFill>
              </a:rPr>
              <a:t>у складу са Законом о високом образовању Републике </a:t>
            </a:r>
            <a:r>
              <a:rPr lang="ru-RU" dirty="0" smtClean="0">
                <a:solidFill>
                  <a:schemeClr val="tx1"/>
                </a:solidFill>
              </a:rPr>
              <a:t>Србије</a:t>
            </a:r>
            <a:endParaRPr lang="ru-RU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представља </a:t>
            </a:r>
            <a:r>
              <a:rPr lang="ru-RU" dirty="0">
                <a:solidFill>
                  <a:schemeClr val="tx1"/>
                </a:solidFill>
              </a:rPr>
              <a:t>студентски парламент Србије, штити и заступа интересе </a:t>
            </a:r>
            <a:r>
              <a:rPr lang="ru-RU" dirty="0" smtClean="0">
                <a:solidFill>
                  <a:schemeClr val="tx1"/>
                </a:solidFill>
              </a:rPr>
              <a:t>више </a:t>
            </a:r>
            <a:r>
              <a:rPr lang="ru-RU" dirty="0">
                <a:solidFill>
                  <a:schemeClr val="tx1"/>
                </a:solidFill>
              </a:rPr>
              <a:t>од 250.000 студената наше </a:t>
            </a:r>
            <a:r>
              <a:rPr lang="ru-RU" dirty="0" smtClean="0">
                <a:solidFill>
                  <a:schemeClr val="tx1"/>
                </a:solidFill>
              </a:rPr>
              <a:t>земље</a:t>
            </a:r>
            <a:endParaRPr lang="ru-RU" dirty="0" smtClean="0">
              <a:solidFill>
                <a:schemeClr val="tx1"/>
              </a:solidFill>
            </a:endParaRPr>
          </a:p>
          <a:p>
            <a:pPr marL="5715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5715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5715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Временски </a:t>
            </a:r>
            <a:r>
              <a:rPr lang="ru-RU" dirty="0">
                <a:solidFill>
                  <a:schemeClr val="tx1"/>
                </a:solidFill>
              </a:rPr>
              <a:t>оквир: до краја </a:t>
            </a:r>
            <a:r>
              <a:rPr lang="ru-RU" dirty="0" smtClean="0">
                <a:solidFill>
                  <a:schemeClr val="tx1"/>
                </a:solidFill>
              </a:rPr>
              <a:t>маја 2012</a:t>
            </a:r>
            <a:r>
              <a:rPr lang="ru-RU" dirty="0">
                <a:solidFill>
                  <a:schemeClr val="tx1"/>
                </a:solidFill>
              </a:rPr>
              <a:t>. године</a:t>
            </a:r>
          </a:p>
          <a:p>
            <a:pPr marL="457200" lvl="1" indent="0">
              <a:buNone/>
            </a:pP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 smtClean="0"/>
              <a:t>27. април 2012. године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120747" cy="365125"/>
          </a:xfrm>
        </p:spPr>
        <p:txBody>
          <a:bodyPr/>
          <a:lstStyle/>
          <a:p>
            <a:r>
              <a:rPr lang="sr-Cyrl-RS" dirty="0"/>
              <a:t>Презентација визије рада и развоја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sz="2800" dirty="0">
                <a:solidFill>
                  <a:srgbClr val="2F5897"/>
                </a:solidFill>
              </a:rPr>
              <a:t>Визија рада и развоја Радне групе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Едукација и подизање нивоа свести о ДОП-у</a:t>
            </a:r>
          </a:p>
          <a:p>
            <a:pPr marL="0" indent="0">
              <a:buNone/>
            </a:pP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Сарадња са универзитетима:</a:t>
            </a:r>
          </a:p>
          <a:p>
            <a:pPr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организација серије едукативних предавања чланица РГ за едукацију и развој ДОП-а на факултетима</a:t>
            </a:r>
          </a:p>
          <a:p>
            <a:pPr lvl="1">
              <a:buFont typeface="Arial" pitchFamily="34" charset="0"/>
              <a:buChar char="•"/>
            </a:pP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Сарадња са студентским организацијама:</a:t>
            </a:r>
          </a:p>
          <a:p>
            <a:pPr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оснивање студентске секције</a:t>
            </a:r>
          </a:p>
          <a:p>
            <a:pPr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радионице за </a:t>
            </a:r>
            <a:r>
              <a:rPr lang="sr-Cyrl-RS" dirty="0" smtClean="0">
                <a:solidFill>
                  <a:schemeClr val="tx1"/>
                </a:solidFill>
              </a:rPr>
              <a:t>студенте:</a:t>
            </a:r>
            <a:endParaRPr lang="sr-Cyrl-RS" dirty="0" smtClean="0">
              <a:solidFill>
                <a:schemeClr val="tx1"/>
              </a:solidFill>
            </a:endParaRPr>
          </a:p>
          <a:p>
            <a:pPr lvl="2"/>
            <a:r>
              <a:rPr lang="sr-Cyrl-RS" dirty="0" smtClean="0">
                <a:solidFill>
                  <a:schemeClr val="tx1"/>
                </a:solidFill>
              </a:rPr>
              <a:t>решавање студија случајева </a:t>
            </a:r>
            <a:r>
              <a:rPr lang="sr-Cyrl-RS" dirty="0" smtClean="0">
                <a:solidFill>
                  <a:schemeClr val="tx1"/>
                </a:solidFill>
              </a:rPr>
              <a:t>задатих од </a:t>
            </a:r>
            <a:r>
              <a:rPr lang="sr-Cyrl-RS" dirty="0" smtClean="0">
                <a:solidFill>
                  <a:schemeClr val="tx1"/>
                </a:solidFill>
              </a:rPr>
              <a:t>стране чланица РГ за едукацију и развој ДОП-а</a:t>
            </a: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Временски оквир</a:t>
            </a:r>
            <a:r>
              <a:rPr lang="ru-RU" dirty="0" smtClean="0">
                <a:solidFill>
                  <a:schemeClr val="tx1"/>
                </a:solidFill>
              </a:rPr>
              <a:t>: током 2012. године</a:t>
            </a:r>
            <a:endParaRPr lang="sr-Cyrl-R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 smtClean="0"/>
              <a:t>27. април 2012. године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120747" cy="365125"/>
          </a:xfrm>
        </p:spPr>
        <p:txBody>
          <a:bodyPr/>
          <a:lstStyle/>
          <a:p>
            <a:r>
              <a:rPr lang="sr-Cyrl-RS" dirty="0"/>
              <a:t>Презентација визије рада и развоја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sz="2800" dirty="0">
                <a:solidFill>
                  <a:srgbClr val="2F5897"/>
                </a:solidFill>
              </a:rPr>
              <a:t>Визија рада и развоја Радне групе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Организација истраживања ради утврђивања тренутног стања по питању заступљености ДОП-а</a:t>
            </a:r>
          </a:p>
          <a:p>
            <a:pPr marL="0" indent="0">
              <a:buNone/>
            </a:pPr>
            <a:endParaRPr lang="sr-Cyrl-RS" dirty="0">
              <a:solidFill>
                <a:schemeClr val="tx1"/>
              </a:solidFill>
            </a:endParaRPr>
          </a:p>
          <a:p>
            <a:pPr marL="685800" lvl="1">
              <a:buFont typeface="Arial" pitchFamily="34" charset="0"/>
              <a:buChar char="•"/>
            </a:pPr>
            <a:r>
              <a:rPr lang="sr-Cyrl-RS" dirty="0">
                <a:solidFill>
                  <a:schemeClr val="tx1"/>
                </a:solidFill>
              </a:rPr>
              <a:t>Н</a:t>
            </a:r>
            <a:r>
              <a:rPr lang="sr-Cyrl-RS" dirty="0" smtClean="0">
                <a:solidFill>
                  <a:schemeClr val="tx1"/>
                </a:solidFill>
              </a:rPr>
              <a:t>а универзитетима:</a:t>
            </a:r>
          </a:p>
          <a:p>
            <a:pPr marL="1085850" lvl="2"/>
            <a:r>
              <a:rPr lang="sr-Cyrl-RS" dirty="0" smtClean="0">
                <a:solidFill>
                  <a:schemeClr val="tx1"/>
                </a:solidFill>
              </a:rPr>
              <a:t>заступљеност тема ДОП-а у наставним и научним </a:t>
            </a:r>
            <a:r>
              <a:rPr lang="sr-Cyrl-RS" dirty="0" smtClean="0">
                <a:solidFill>
                  <a:schemeClr val="tx1"/>
                </a:solidFill>
              </a:rPr>
              <a:t>програмима и </a:t>
            </a:r>
            <a:r>
              <a:rPr lang="sr-Cyrl-RS" dirty="0" smtClean="0">
                <a:solidFill>
                  <a:schemeClr val="tx1"/>
                </a:solidFill>
              </a:rPr>
              <a:t>индентификација професора и асистената сензибилних на тему ДОП-а;</a:t>
            </a:r>
          </a:p>
          <a:p>
            <a:pPr marL="1085850" lvl="2"/>
            <a:endParaRPr lang="sr-Cyrl-RS" dirty="0">
              <a:solidFill>
                <a:schemeClr val="tx1"/>
              </a:solidFill>
            </a:endParaRPr>
          </a:p>
          <a:p>
            <a:pPr marL="685800"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Међу студентском попупулацијом</a:t>
            </a:r>
          </a:p>
          <a:p>
            <a:pPr marL="1085850" lvl="2"/>
            <a:r>
              <a:rPr lang="sr-Cyrl-RS" dirty="0" smtClean="0">
                <a:solidFill>
                  <a:schemeClr val="tx1"/>
                </a:solidFill>
              </a:rPr>
              <a:t>Индентификовање студентских пројеката на тему ДОП-а</a:t>
            </a:r>
          </a:p>
          <a:p>
            <a:pPr marL="1085850" lvl="2"/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Временски </a:t>
            </a:r>
            <a:r>
              <a:rPr lang="ru-RU" dirty="0">
                <a:solidFill>
                  <a:schemeClr val="tx1"/>
                </a:solidFill>
              </a:rPr>
              <a:t>оквир</a:t>
            </a:r>
            <a:r>
              <a:rPr lang="ru-RU" dirty="0" smtClean="0">
                <a:solidFill>
                  <a:schemeClr val="tx1"/>
                </a:solidFill>
              </a:rPr>
              <a:t>: до краја септембра 2012. године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 smtClean="0"/>
              <a:t>27. април 2012. године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192755" cy="365125"/>
          </a:xfrm>
        </p:spPr>
        <p:txBody>
          <a:bodyPr/>
          <a:lstStyle/>
          <a:p>
            <a:r>
              <a:rPr lang="sr-Cyrl-RS" dirty="0"/>
              <a:t>Презентација визије рада и </a:t>
            </a:r>
            <a:r>
              <a:rPr lang="sr-Cyrl-RS" dirty="0" smtClean="0"/>
              <a:t>развоја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1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sz="2800" dirty="0">
                <a:solidFill>
                  <a:srgbClr val="2F5897"/>
                </a:solidFill>
              </a:rPr>
              <a:t>Визија рада и развоја Радне групе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Окупљање академске заједнице Србије</a:t>
            </a:r>
          </a:p>
          <a:p>
            <a:pPr marL="0" indent="0">
              <a:buNone/>
            </a:pP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Организација састанка у Ректорату Универзитета у Београду са циљем:</a:t>
            </a:r>
          </a:p>
          <a:p>
            <a:pPr marL="0" indent="0">
              <a:buNone/>
            </a:pPr>
            <a:endParaRPr lang="sr-Cyrl-RS" dirty="0" smtClean="0">
              <a:solidFill>
                <a:schemeClr val="tx1"/>
              </a:solidFill>
            </a:endParaRPr>
          </a:p>
          <a:p>
            <a:pPr marL="685800"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формирања Академске мреже Глобалног договора</a:t>
            </a:r>
          </a:p>
          <a:p>
            <a:pPr marL="685800" lvl="1">
              <a:buFont typeface="Arial" pitchFamily="34" charset="0"/>
              <a:buChar char="•"/>
            </a:pPr>
            <a:r>
              <a:rPr lang="sr-Cyrl-RS" dirty="0" smtClean="0">
                <a:solidFill>
                  <a:schemeClr val="tx1"/>
                </a:solidFill>
              </a:rPr>
              <a:t>презентација идеје увођења ДОП-а у академске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sr-Cyrl-RS" dirty="0" smtClean="0">
                <a:solidFill>
                  <a:schemeClr val="tx1"/>
                </a:solidFill>
              </a:rPr>
              <a:t>наставне програме</a:t>
            </a:r>
          </a:p>
          <a:p>
            <a:pPr marL="0" indent="0">
              <a:buNone/>
            </a:pPr>
            <a:endParaRPr lang="sr-Cyrl-R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Временски </a:t>
            </a:r>
            <a:r>
              <a:rPr lang="ru-RU" dirty="0">
                <a:solidFill>
                  <a:schemeClr val="tx1"/>
                </a:solidFill>
              </a:rPr>
              <a:t>оквир</a:t>
            </a:r>
            <a:r>
              <a:rPr lang="ru-RU" dirty="0" smtClean="0">
                <a:solidFill>
                  <a:schemeClr val="tx1"/>
                </a:solidFill>
              </a:rPr>
              <a:t>: децембар 2012. године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 smtClean="0"/>
              <a:t>27. април 2012. године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192755" cy="365125"/>
          </a:xfrm>
        </p:spPr>
        <p:txBody>
          <a:bodyPr/>
          <a:lstStyle/>
          <a:p>
            <a:r>
              <a:rPr lang="sr-Cyrl-RS" dirty="0"/>
              <a:t>Презентација визије рада и </a:t>
            </a:r>
            <a:r>
              <a:rPr lang="sr-Cyrl-RS" dirty="0" smtClean="0"/>
              <a:t>развоја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sz="2800" dirty="0">
                <a:solidFill>
                  <a:srgbClr val="2F5897"/>
                </a:solidFill>
              </a:rPr>
              <a:t>Визија рада и развоја Радне групе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Принципи одговорног руковођења образовањем</a:t>
            </a:r>
          </a:p>
          <a:p>
            <a:pPr marL="0" indent="0">
              <a:buNone/>
            </a:pPr>
            <a:endParaRPr lang="sr-Cyrl-RS" dirty="0" smtClean="0">
              <a:solidFill>
                <a:schemeClr val="tx1"/>
              </a:solidFill>
            </a:endParaRPr>
          </a:p>
          <a:p>
            <a:pPr marL="685800" lvl="2"/>
            <a:r>
              <a:rPr lang="sr-Cyrl-RS" sz="1800" dirty="0" smtClean="0">
                <a:solidFill>
                  <a:schemeClr val="tx1"/>
                </a:solidFill>
              </a:rPr>
              <a:t>„Принцип </a:t>
            </a:r>
            <a:r>
              <a:rPr lang="sr-Cyrl-RS" sz="1800" dirty="0">
                <a:solidFill>
                  <a:schemeClr val="tx1"/>
                </a:solidFill>
              </a:rPr>
              <a:t>одговорног руковођења </a:t>
            </a:r>
            <a:r>
              <a:rPr lang="sr-Cyrl-RS" sz="1800" dirty="0" smtClean="0">
                <a:solidFill>
                  <a:schemeClr val="tx1"/>
                </a:solidFill>
              </a:rPr>
              <a:t>образовањем“ </a:t>
            </a:r>
            <a:r>
              <a:rPr lang="sr-Cyrl-RS" sz="1800" dirty="0">
                <a:solidFill>
                  <a:schemeClr val="tx1"/>
                </a:solidFill>
              </a:rPr>
              <a:t>је иницијатива заснована на принципима Глобалног договора </a:t>
            </a:r>
            <a:r>
              <a:rPr lang="sr-Cyrl-RS" sz="1800" dirty="0" smtClean="0">
                <a:solidFill>
                  <a:schemeClr val="tx1"/>
                </a:solidFill>
              </a:rPr>
              <a:t>УН-а</a:t>
            </a:r>
          </a:p>
          <a:p>
            <a:pPr marL="457200" lvl="2" indent="0">
              <a:buNone/>
            </a:pPr>
            <a:endParaRPr lang="sr-Cyrl-RS" sz="1800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sr-Cyrl-RS" sz="1800" dirty="0" smtClean="0">
                <a:solidFill>
                  <a:schemeClr val="tx1"/>
                </a:solidFill>
              </a:rPr>
              <a:t>иницијатива има за циљ да инспирише и подржи одговорно руковођење у образовању и истраживању</a:t>
            </a:r>
          </a:p>
          <a:p>
            <a:pPr marL="457200" lvl="1" indent="0">
              <a:buNone/>
            </a:pPr>
            <a:endParaRPr lang="sr-Cyrl-RS" sz="1800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sr-Cyrl-RS" sz="1800" dirty="0" smtClean="0">
                <a:solidFill>
                  <a:schemeClr val="tx1"/>
                </a:solidFill>
              </a:rPr>
              <a:t>иницијатива се базира на шест водећих принципа: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циљ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вредности</a:t>
            </a:r>
          </a:p>
          <a:p>
            <a:pPr lvl="2"/>
            <a:r>
              <a:rPr lang="sr-Cyrl-RS" sz="1800" dirty="0">
                <a:solidFill>
                  <a:schemeClr val="tx1"/>
                </a:solidFill>
              </a:rPr>
              <a:t>м</a:t>
            </a:r>
            <a:r>
              <a:rPr lang="sr-Cyrl-RS" sz="1800" dirty="0" smtClean="0">
                <a:solidFill>
                  <a:schemeClr val="tx1"/>
                </a:solidFill>
              </a:rPr>
              <a:t>етод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истраживања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сарадња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дијалог</a:t>
            </a:r>
          </a:p>
          <a:p>
            <a:pPr marL="0" indent="0">
              <a:buNone/>
            </a:pPr>
            <a:endParaRPr lang="sr-Cyrl-R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Временски </a:t>
            </a:r>
            <a:r>
              <a:rPr lang="ru-RU" dirty="0">
                <a:solidFill>
                  <a:schemeClr val="tx1"/>
                </a:solidFill>
              </a:rPr>
              <a:t>оквир</a:t>
            </a:r>
            <a:r>
              <a:rPr lang="ru-RU" dirty="0" smtClean="0">
                <a:solidFill>
                  <a:schemeClr val="tx1"/>
                </a:solidFill>
              </a:rPr>
              <a:t>: током 2013. године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 smtClean="0"/>
              <a:t>27. април 2012. године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192755" cy="365125"/>
          </a:xfrm>
        </p:spPr>
        <p:txBody>
          <a:bodyPr/>
          <a:lstStyle/>
          <a:p>
            <a:r>
              <a:rPr lang="sr-Cyrl-RS" dirty="0"/>
              <a:t>Презентација визије рада и </a:t>
            </a:r>
            <a:r>
              <a:rPr lang="sr-Cyrl-RS" dirty="0" smtClean="0"/>
              <a:t>развоја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8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sz="2800" dirty="0">
                <a:solidFill>
                  <a:srgbClr val="2F5897"/>
                </a:solidFill>
              </a:rPr>
              <a:t>Визија рада и развоја Радне групе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Принципи одговорног руковођења образовањем</a:t>
            </a:r>
          </a:p>
          <a:p>
            <a:pPr marL="0" indent="0">
              <a:buNone/>
            </a:pPr>
            <a:endParaRPr lang="sr-Cyrl-RS" dirty="0" smtClean="0">
              <a:solidFill>
                <a:schemeClr val="tx1"/>
              </a:solidFill>
            </a:endParaRPr>
          </a:p>
          <a:p>
            <a:pPr marL="685800" lvl="2"/>
            <a:r>
              <a:rPr lang="sr-Cyrl-RS" sz="1800" dirty="0" smtClean="0">
                <a:solidFill>
                  <a:schemeClr val="tx1"/>
                </a:solidFill>
              </a:rPr>
              <a:t>„Принцип </a:t>
            </a:r>
            <a:r>
              <a:rPr lang="sr-Cyrl-RS" sz="1800" dirty="0">
                <a:solidFill>
                  <a:schemeClr val="tx1"/>
                </a:solidFill>
              </a:rPr>
              <a:t>одговорног руковођења </a:t>
            </a:r>
            <a:r>
              <a:rPr lang="sr-Cyrl-RS" sz="1800" dirty="0" smtClean="0">
                <a:solidFill>
                  <a:schemeClr val="tx1"/>
                </a:solidFill>
              </a:rPr>
              <a:t>образовањем“ </a:t>
            </a:r>
            <a:r>
              <a:rPr lang="sr-Cyrl-RS" sz="1800" dirty="0">
                <a:solidFill>
                  <a:schemeClr val="tx1"/>
                </a:solidFill>
              </a:rPr>
              <a:t>је иницијатива заснована на принципима Глобалног договора </a:t>
            </a:r>
            <a:r>
              <a:rPr lang="sr-Cyrl-RS" sz="1800" dirty="0" smtClean="0">
                <a:solidFill>
                  <a:schemeClr val="tx1"/>
                </a:solidFill>
              </a:rPr>
              <a:t>УН-а</a:t>
            </a:r>
          </a:p>
          <a:p>
            <a:pPr marL="457200" lvl="2" indent="0">
              <a:buNone/>
            </a:pPr>
            <a:endParaRPr lang="sr-Cyrl-RS" sz="1800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sr-Cyrl-RS" sz="1800" dirty="0" smtClean="0">
                <a:solidFill>
                  <a:schemeClr val="tx1"/>
                </a:solidFill>
              </a:rPr>
              <a:t>иницијатива има за циљ да инспирише и подржи одговорно руковођење у образовању и истраживању</a:t>
            </a:r>
          </a:p>
          <a:p>
            <a:pPr marL="457200" lvl="1" indent="0">
              <a:buNone/>
            </a:pPr>
            <a:endParaRPr lang="sr-Cyrl-RS" sz="1800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sr-Cyrl-RS" sz="1800" dirty="0" smtClean="0">
                <a:solidFill>
                  <a:schemeClr val="tx1"/>
                </a:solidFill>
              </a:rPr>
              <a:t>иницијатива се базира на шест водећих принципа: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циљ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вредности</a:t>
            </a:r>
          </a:p>
          <a:p>
            <a:pPr lvl="2"/>
            <a:r>
              <a:rPr lang="sr-Cyrl-RS" sz="1800" dirty="0">
                <a:solidFill>
                  <a:schemeClr val="tx1"/>
                </a:solidFill>
              </a:rPr>
              <a:t>м</a:t>
            </a:r>
            <a:r>
              <a:rPr lang="sr-Cyrl-RS" sz="1800" dirty="0" smtClean="0">
                <a:solidFill>
                  <a:schemeClr val="tx1"/>
                </a:solidFill>
              </a:rPr>
              <a:t>етод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истраживања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сарадња</a:t>
            </a:r>
          </a:p>
          <a:p>
            <a:pPr lvl="2"/>
            <a:r>
              <a:rPr lang="sr-Cyrl-RS" sz="1800" dirty="0" smtClean="0">
                <a:solidFill>
                  <a:schemeClr val="tx1"/>
                </a:solidFill>
              </a:rPr>
              <a:t>дијалог</a:t>
            </a:r>
          </a:p>
          <a:p>
            <a:pPr marL="0" indent="0">
              <a:buNone/>
            </a:pPr>
            <a:endParaRPr lang="sr-Cyrl-R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Временски </a:t>
            </a:r>
            <a:r>
              <a:rPr lang="ru-RU" dirty="0">
                <a:solidFill>
                  <a:schemeClr val="tx1"/>
                </a:solidFill>
              </a:rPr>
              <a:t>оквир</a:t>
            </a:r>
            <a:r>
              <a:rPr lang="ru-RU" dirty="0" smtClean="0">
                <a:solidFill>
                  <a:schemeClr val="tx1"/>
                </a:solidFill>
              </a:rPr>
              <a:t>: током 2013. године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Cyrl-RS" dirty="0" smtClean="0"/>
              <a:t>27. април 2012. године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192755" cy="365125"/>
          </a:xfrm>
        </p:spPr>
        <p:txBody>
          <a:bodyPr/>
          <a:lstStyle/>
          <a:p>
            <a:r>
              <a:rPr lang="sr-Cyrl-RS" dirty="0"/>
              <a:t>Презентација визије рада и </a:t>
            </a:r>
            <a:r>
              <a:rPr lang="sr-Cyrl-RS" dirty="0" smtClean="0"/>
              <a:t>развоја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242</TotalTime>
  <Words>614</Words>
  <Application>Microsoft Office PowerPoint</Application>
  <PresentationFormat>On-screen Show (4:3)</PresentationFormat>
  <Paragraphs>136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Визија рада и развоја Радне групе  за едукацију и друштвено одговорно пословање Глобалног договора УН</vt:lpstr>
      <vt:lpstr>РГ за едукацију и развој ДОП-а: до сада</vt:lpstr>
      <vt:lpstr>Визија рада и развоја Радне групе</vt:lpstr>
      <vt:lpstr>Визија рада и развоја Радне групе</vt:lpstr>
      <vt:lpstr>Визија рада и развоја Радне групе</vt:lpstr>
      <vt:lpstr>Визија рада и развоја Радне групе</vt:lpstr>
      <vt:lpstr>Визија рада и развоја Радне групе</vt:lpstr>
      <vt:lpstr>Визија рада и развоја Радне групе</vt:lpstr>
      <vt:lpstr>Визија рада и развоја Радне групе</vt:lpstr>
      <vt:lpstr>ХВАЛА!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Визија рада и развоја Радне групе  за едукацију и друштвено одговорно пословање Глобалног договора УН</dc:title>
  <dc:creator>Marjan Nikolic</dc:creator>
  <cp:keywords>UNGC</cp:keywords>
  <cp:lastModifiedBy>Marjan Nikolic</cp:lastModifiedBy>
  <cp:revision>23</cp:revision>
  <cp:lastPrinted>2012-04-26T19:52:09Z</cp:lastPrinted>
  <dcterms:created xsi:type="dcterms:W3CDTF">2012-04-26T19:38:57Z</dcterms:created>
  <dcterms:modified xsi:type="dcterms:W3CDTF">2012-04-27T11:23:14Z</dcterms:modified>
</cp:coreProperties>
</file>